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62" r:id="rId4"/>
    <p:sldId id="263" r:id="rId5"/>
    <p:sldId id="264" r:id="rId6"/>
    <p:sldId id="265" r:id="rId7"/>
    <p:sldId id="273" r:id="rId8"/>
    <p:sldId id="272" r:id="rId9"/>
    <p:sldId id="266" r:id="rId10"/>
    <p:sldId id="260" r:id="rId11"/>
    <p:sldId id="275" r:id="rId12"/>
    <p:sldId id="274" r:id="rId13"/>
    <p:sldId id="276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DD124-5F59-49DF-AA56-78451F1F49B9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7263-3D5C-47E8-8EDF-63C72251885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7263-3D5C-47E8-8EDF-63C722518858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7263-3D5C-47E8-8EDF-63C722518858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4254-4031-477A-833C-05520B1FE8D7}" type="datetimeFigureOut">
              <a:rPr lang="el-GR" smtClean="0"/>
              <a:pPr/>
              <a:t>20/5/2020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7C0F-A8AF-4092-97E2-456B7B53DBA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1569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3600" b="1" dirty="0" smtClean="0">
                <a:latin typeface="Courgette" pitchFamily="2" charset="0"/>
              </a:rPr>
              <a:t/>
            </a:r>
            <a:br>
              <a:rPr lang="el-GR" sz="3600" b="1" dirty="0" smtClean="0">
                <a:latin typeface="Courgette" pitchFamily="2" charset="0"/>
              </a:rPr>
            </a:br>
            <a:r>
              <a:rPr lang="en-US" sz="3600" b="1" dirty="0" smtClean="0">
                <a:latin typeface="Courgette" pitchFamily="2" charset="0"/>
              </a:rPr>
              <a:t>1. The characteristics of drinking water</a:t>
            </a:r>
            <a:br>
              <a:rPr lang="en-US" sz="3600" b="1" dirty="0" smtClean="0">
                <a:latin typeface="Courgette" pitchFamily="2" charset="0"/>
              </a:rPr>
            </a:br>
            <a:endParaRPr lang="el-GR" sz="3600" b="1" dirty="0">
              <a:latin typeface="Courgette" pitchFamily="2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067944" y="2780928"/>
            <a:ext cx="4608512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Water that is clean and pure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physically, chemically, biologically and microbiologically 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067944" y="1988840"/>
            <a:ext cx="46085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The water that can be consumed without endangering human health. 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12294" name="Picture 6" descr="Drinking water production, a major public health issu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548633" cy="1877206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4283968" y="472514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It should not: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be too hard (causes difficulties in its daily and industrial use.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contain large amounts of organic matter, heavy metals or pathogenic parasites or germs.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51520" y="4365104"/>
            <a:ext cx="3960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Comic Sans MS" pitchFamily="66" charset="0"/>
              </a:rPr>
              <a:t>It should be: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colorless,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odorless,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cool</a:t>
            </a:r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(temperature should be constant at 10-15 degrees Celsius)</a:t>
            </a: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with a pleasant taste. </a:t>
            </a:r>
            <a:endParaRPr lang="el-GR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139952" y="1556792"/>
            <a:ext cx="439248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is drinking water: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59216" cy="115212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400" i="1" dirty="0" smtClean="0">
                <a:latin typeface="Comic Sans MS" pitchFamily="66" charset="0"/>
              </a:rPr>
              <a:t/>
            </a:r>
            <a:br>
              <a:rPr lang="el-GR" sz="2400" i="1" dirty="0" smtClean="0">
                <a:latin typeface="Comic Sans MS" pitchFamily="66" charset="0"/>
              </a:rPr>
            </a:br>
            <a:r>
              <a:rPr lang="el-GR" sz="2400" i="1" dirty="0" smtClean="0">
                <a:latin typeface="Comic Sans MS" pitchFamily="66" charset="0"/>
              </a:rPr>
              <a:t> </a:t>
            </a:r>
            <a:r>
              <a:rPr lang="en-US" sz="2400" i="1" dirty="0" smtClean="0">
                <a:latin typeface="Comic Sans MS" pitchFamily="66" charset="0"/>
              </a:rPr>
              <a:t>5. How has the procurement of water in your region changed over time? </a:t>
            </a:r>
            <a:br>
              <a:rPr lang="en-US" sz="2400" i="1" dirty="0" smtClean="0">
                <a:latin typeface="Comic Sans MS" pitchFamily="66" charset="0"/>
              </a:rPr>
            </a:br>
            <a:endParaRPr lang="el-GR" sz="2400" i="1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971600" y="1484784"/>
            <a:ext cx="741682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Crete has always had lack of water!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Drinking water has always been a problem that needed to be solved!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79512" y="2564904"/>
            <a:ext cx="87129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During Venetian Occupation: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fountain of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Morozini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(Lions) was built in the center of the city, bringing fresh water from the mountain of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Yuchtas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through a canal.</a:t>
            </a:r>
          </a:p>
        </p:txBody>
      </p:sp>
      <p:pic>
        <p:nvPicPr>
          <p:cNvPr id="6148" name="Picture 4" descr="Πλατεία Λιονταριών στο Ηράκλειο | Cretanmagazine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9512" y="332656"/>
            <a:ext cx="4320480" cy="3139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During Ottoman Occupation: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ancient aqueduct of Knossos was found and reconstructed.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An aqueduct of about 15 kilometers long, which carried the water of various sources from the northern slopes of the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Yuchtas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mountain to the fountain of “Lions” and other numerous public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fountains where people were going to take water with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ceramic pots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pitchers. </a:t>
            </a:r>
            <a:endParaRPr lang="en-US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275856" y="4077072"/>
            <a:ext cx="568863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In 1920s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another aqueduct was constructed near the village of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Astrakoi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(south of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Heraklion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) connecting the city with more natural springs.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From 1960s until today: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water net of the city was expanded or/and replaced, drillings at the slopes of the mountains near the city were constructed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water was reaching to every single house in the city. 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22" name="AutoShape 2" descr="Δήμος Αρχανών Αστερουσίων :: HOME - Αρχάνε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24" name="Picture 4" descr="ΒΑΣΙΛΕΙΕΣ (Χωριό) ΗΡΑΚΛΕΙΟ - GT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672830" cy="245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260648"/>
            <a:ext cx="8496944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A big part of today’s pipelines  are too old and thus destroyed so there is a huge percentage of </a:t>
            </a:r>
            <a:r>
              <a:rPr lang="en-US" b="1" i="1" dirty="0" smtClean="0">
                <a:latin typeface="Comic Sans MS" pitchFamily="66" charset="0"/>
              </a:rPr>
              <a:t>lost water</a:t>
            </a:r>
            <a:r>
              <a:rPr lang="en-US" dirty="0" smtClean="0">
                <a:latin typeface="Comic Sans MS" pitchFamily="66" charset="0"/>
              </a:rPr>
              <a:t> because of numerous leaks. 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As a result, </a:t>
            </a:r>
            <a:r>
              <a:rPr lang="en-US" b="1" dirty="0" smtClean="0">
                <a:latin typeface="Comic Sans MS" pitchFamily="66" charset="0"/>
              </a:rPr>
              <a:t>constant flow </a:t>
            </a:r>
            <a:r>
              <a:rPr lang="en-US" dirty="0" smtClean="0">
                <a:latin typeface="Comic Sans MS" pitchFamily="66" charset="0"/>
              </a:rPr>
              <a:t>of water at households of the city is not obtained. At many neighborhoods of the old city the water is available from the public net </a:t>
            </a:r>
            <a:r>
              <a:rPr lang="en-US" u="sng" dirty="0" smtClean="0">
                <a:latin typeface="Comic Sans MS" pitchFamily="66" charset="0"/>
              </a:rPr>
              <a:t>every other day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763688" y="1844824"/>
            <a:ext cx="5832648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Water is stored in black plastic tanks placed at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every terrace, on every building.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29698" name="Picture 2" descr="Το Ηράκλειο «στέρεψε» από νερό (φωτο+vid) | Green Agend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6003032" cy="4002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ΦΡΑΓΜΑ ΑΠΟΣΕΛΕΜΗ Archives - zarpanews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1750" name="Picture 6" descr="ΦΡΑΓΜΑ ΑΠΟΣΕΛΕΜΗ Archives - zarpanews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663494" cy="1791200"/>
          </a:xfrm>
          <a:prstGeom prst="rect">
            <a:avLst/>
          </a:prstGeom>
          <a:noFill/>
        </p:spPr>
      </p:pic>
      <p:pic>
        <p:nvPicPr>
          <p:cNvPr id="31754" name="Picture 10" descr="Το φράγμα Αποσελέμη από ψηλά | Radiolasithi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4315770" cy="2283972"/>
          </a:xfrm>
          <a:prstGeom prst="rect">
            <a:avLst/>
          </a:prstGeom>
          <a:noFill/>
        </p:spPr>
      </p:pic>
      <p:pic>
        <p:nvPicPr>
          <p:cNvPr id="31756" name="Picture 12" descr="Φράγμα Αποσελέμη: Η διαδικασία της ελεγχόμενης υπερχείλισης από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437112"/>
            <a:ext cx="3672408" cy="209851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1758" name="Picture 14" descr="Το Σφεντύλι σήμερα – Μεγάλες ποσότητες νερού στο φράγμα Αποσελέμη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88840"/>
            <a:ext cx="2736304" cy="2052228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3275856" y="188640"/>
            <a:ext cx="489654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A big damn at </a:t>
            </a:r>
            <a:r>
              <a:rPr lang="en-US" sz="2000" dirty="0" err="1" smtClean="0">
                <a:solidFill>
                  <a:schemeClr val="bg1"/>
                </a:solidFill>
              </a:rPr>
              <a:t>Aposelemis</a:t>
            </a:r>
            <a:r>
              <a:rPr lang="en-US" sz="2000" dirty="0" smtClean="0">
                <a:solidFill>
                  <a:schemeClr val="bg1"/>
                </a:solidFill>
              </a:rPr>
              <a:t> river, east of </a:t>
            </a:r>
            <a:r>
              <a:rPr lang="en-US" sz="2000" dirty="0" err="1" smtClean="0">
                <a:solidFill>
                  <a:schemeClr val="bg1"/>
                </a:solidFill>
              </a:rPr>
              <a:t>Heraklion</a:t>
            </a:r>
            <a:r>
              <a:rPr lang="en-US" sz="2000" dirty="0" smtClean="0">
                <a:solidFill>
                  <a:schemeClr val="bg1"/>
                </a:solidFill>
              </a:rPr>
              <a:t> city, was constructed hoping to solve </a:t>
            </a:r>
            <a:r>
              <a:rPr lang="en-US" sz="2000" dirty="0" err="1" smtClean="0">
                <a:solidFill>
                  <a:schemeClr val="bg1"/>
                </a:solidFill>
              </a:rPr>
              <a:t>Helaklio’s</a:t>
            </a:r>
            <a:r>
              <a:rPr lang="en-US" sz="2000" dirty="0" smtClean="0">
                <a:solidFill>
                  <a:schemeClr val="bg1"/>
                </a:solidFill>
              </a:rPr>
              <a:t> lack of drinking water. 2019 was the first year that it was filled up with water. 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483768" y="2852936"/>
            <a:ext cx="266429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Sfendyli</a:t>
            </a:r>
            <a:r>
              <a:rPr lang="en-US" sz="2000" dirty="0" smtClean="0">
                <a:solidFill>
                  <a:schemeClr val="bg1"/>
                </a:solidFill>
              </a:rPr>
              <a:t>, a small village is lost forever under the water. </a:t>
            </a:r>
            <a:endParaRPr lang="el-GR" sz="2000" dirty="0">
              <a:solidFill>
                <a:schemeClr val="bg1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V="1">
            <a:off x="5220072" y="3140968"/>
            <a:ext cx="864096" cy="21602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H="1">
            <a:off x="3203848" y="3933056"/>
            <a:ext cx="216024" cy="3600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5148064" y="3933056"/>
            <a:ext cx="792088" cy="43204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Λίπανση Καλλιεργειών Υψηλής Οικονομικής Αξίας – Agronomist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5841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400" i="1" dirty="0" smtClean="0">
                <a:latin typeface="Comic Sans MS" pitchFamily="66" charset="0"/>
              </a:rPr>
              <a:t/>
            </a:r>
            <a:br>
              <a:rPr lang="el-GR" sz="2400" i="1" dirty="0" smtClean="0">
                <a:latin typeface="Comic Sans MS" pitchFamily="66" charset="0"/>
              </a:rPr>
            </a:br>
            <a:r>
              <a:rPr lang="el-GR" sz="2400" i="1" dirty="0" smtClean="0">
                <a:latin typeface="Comic Sans MS" pitchFamily="66" charset="0"/>
              </a:rPr>
              <a:t> </a:t>
            </a:r>
            <a:br>
              <a:rPr lang="el-GR" sz="2400" i="1" dirty="0" smtClean="0">
                <a:latin typeface="Comic Sans MS" pitchFamily="66" charset="0"/>
              </a:rPr>
            </a:br>
            <a:r>
              <a:rPr lang="en-US" sz="2400" i="1" dirty="0" smtClean="0">
                <a:latin typeface="Comic Sans MS" pitchFamily="66" charset="0"/>
              </a:rPr>
              <a:t>6. What kinds of contamination do your regional water suppliers fear most? How is your drinking water protected against such contamination? </a:t>
            </a:r>
            <a:br>
              <a:rPr lang="en-US" sz="2400" i="1" dirty="0" smtClean="0">
                <a:latin typeface="Comic Sans MS" pitchFamily="66" charset="0"/>
              </a:rPr>
            </a:br>
            <a:r>
              <a:rPr lang="en-US" sz="2400" i="1" dirty="0" smtClean="0">
                <a:latin typeface="Comic Sans MS" pitchFamily="66" charset="0"/>
              </a:rPr>
              <a:t/>
            </a:r>
            <a:br>
              <a:rPr lang="en-US" sz="2400" i="1" dirty="0" smtClean="0">
                <a:latin typeface="Comic Sans MS" pitchFamily="66" charset="0"/>
              </a:rPr>
            </a:br>
            <a:endParaRPr lang="el-GR" sz="2400" i="1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83568" y="4293096"/>
            <a:ext cx="770485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omic Sans MS" pitchFamily="66" charset="0"/>
              </a:rPr>
              <a:t>Inorganic chemicals in groundwater, for example NO3–, N2, </a:t>
            </a:r>
            <a:r>
              <a:rPr lang="en-US" sz="2400" dirty="0" err="1" smtClean="0">
                <a:latin typeface="Comic Sans MS" pitchFamily="66" charset="0"/>
              </a:rPr>
              <a:t>Cl</a:t>
            </a:r>
            <a:r>
              <a:rPr lang="en-US" sz="2400" dirty="0" smtClean="0">
                <a:latin typeface="Comic Sans MS" pitchFamily="66" charset="0"/>
              </a:rPr>
              <a:t>, SO42–, H+, P, C, K, Mg, Ca, </a:t>
            </a:r>
            <a:r>
              <a:rPr lang="en-US" sz="2400" dirty="0" err="1" smtClean="0">
                <a:latin typeface="Comic Sans MS" pitchFamily="66" charset="0"/>
              </a:rPr>
              <a:t>Sr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Ba</a:t>
            </a:r>
            <a:r>
              <a:rPr lang="en-US" sz="2400" dirty="0" smtClean="0">
                <a:latin typeface="Comic Sans MS" pitchFamily="66" charset="0"/>
              </a:rPr>
              <a:t>, Ra, and As, as well as a some pesticides and other organic compounds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from agriculture.</a:t>
            </a:r>
          </a:p>
          <a:p>
            <a:pPr algn="just"/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Βελτιώσεις βιολογικού καθαρισμού Ηρακλείου - Μεσόγειος Α.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0048" cy="685800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/>
            </a:r>
            <a:br>
              <a:rPr lang="el-GR" sz="2800" dirty="0" smtClean="0">
                <a:latin typeface="Comic Sans MS" pitchFamily="66" charset="0"/>
              </a:rPr>
            </a:br>
            <a:r>
              <a:rPr lang="el-GR" sz="2800" dirty="0" smtClean="0">
                <a:latin typeface="Comic Sans MS" pitchFamily="66" charset="0"/>
              </a:rPr>
              <a:t> </a:t>
            </a:r>
            <a:br>
              <a:rPr lang="el-GR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7. How is waste water from households collected, cleaned and made available again?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endParaRPr lang="el-GR" sz="2800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39552" y="1772816"/>
            <a:ext cx="8136904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Waste – water of most of the neighborhoods of the city of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Heraklion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end up, by gravity, through pipes, to the main biological treatment of our city. 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There are also 14 pumps to carry the waste – water of households located in neighborhoods near the coastline which are lower than the location of the Biological Treatment Plant.</a:t>
            </a:r>
          </a:p>
          <a:p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9552" y="4653136"/>
            <a:ext cx="81369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After the water is cleaned, it is carried through a pipe into the sea, 4km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away from the coast at 12m depth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39552" y="5934670"/>
            <a:ext cx="813690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 small portion of the clean water is used for agriculture at the area around and is found to have good impact to the plantations (20% more production)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/>
            </a:r>
            <a:br>
              <a:rPr lang="el-GR" sz="2800" dirty="0" smtClean="0">
                <a:latin typeface="Comic Sans MS" pitchFamily="66" charset="0"/>
              </a:rPr>
            </a:br>
            <a:r>
              <a:rPr lang="el-GR" sz="2800" dirty="0" smtClean="0">
                <a:latin typeface="Comic Sans MS" pitchFamily="66" charset="0"/>
              </a:rPr>
              <a:t> </a:t>
            </a:r>
            <a:br>
              <a:rPr lang="el-GR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8. How is waste water from industrial complexes collected, cleaned and made available again?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endParaRPr lang="el-GR" sz="2800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79512" y="2204864"/>
            <a:ext cx="396044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Industries are obligated by law to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operate biological treatment of their waste – water.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el-GR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In the Industrial area of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Heraklion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, there is a biological treatment where the total waste –water of all the industries end up. </a:t>
            </a:r>
            <a:endParaRPr lang="el-GR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After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procedure of cleaning, the water is poured into the sea.  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 descr="Hellas Environment - Βιομηχανικά Απόβλητ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53428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/>
            </a:r>
            <a:br>
              <a:rPr lang="el-GR" sz="2800" dirty="0" smtClean="0">
                <a:latin typeface="Comic Sans MS" pitchFamily="66" charset="0"/>
              </a:rPr>
            </a:br>
            <a:r>
              <a:rPr lang="el-GR" sz="2800" dirty="0" smtClean="0">
                <a:latin typeface="Comic Sans MS" pitchFamily="66" charset="0"/>
              </a:rPr>
              <a:t> </a:t>
            </a:r>
            <a:br>
              <a:rPr lang="el-GR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9. How has the treatment of waste water in your region changed over time?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endParaRPr lang="el-GR" sz="2800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79512" y="2348880"/>
            <a:ext cx="3312368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In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Heraklion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, the main Waste – water</a:t>
            </a:r>
            <a:r>
              <a:rPr lang="el-GR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Biological Treatment Plant started operating back in 1996. 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Until that time waste-water was poured into the sea. 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There are smaller biological treatment facilities in many districts, hotels and villages near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Heraklion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, built during the last 20 years. 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26" name="AutoShape 2" descr="Βελτιώσεις βιολογικού καθαρισμού Ηρακλείου - Μεσόγειος Α.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Ο βιολογικός καθαρισμός Ηρακλείου | www.ipy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20888"/>
            <a:ext cx="5328592" cy="3387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3600" b="1" i="1" dirty="0" smtClean="0">
                <a:latin typeface="Comic Sans MS" pitchFamily="66" charset="0"/>
              </a:rPr>
              <a:t>2. Standards of drinking water</a:t>
            </a:r>
            <a:endParaRPr lang="el-GR" sz="3600" b="1" i="1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84784"/>
            <a:ext cx="8435280" cy="1540768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	In Greece - a country member of the E. U.- drinking water is governed by the drinking water quality directive of the WHO (3rd edition) 2002 and Directive 98/83 EC directive on the quality of drinking water (3/11/98) by the European Union. The directive is valid for Greece from 1/1/2004.</a:t>
            </a:r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3284984"/>
            <a:ext cx="8424936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In general: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water should be clean, colorless, clear, odorless and without unpleasant taste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water temperature should not exceed 12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oC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at the time of distribution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water must be of medium hardness (80-150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ppm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CaCO3 in taste)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The pH should be 7-7.5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It should not contain poisonous or toxic substances and metal compounds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content of ammonia, nitrites, nitrates and chlorides should be minimal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and not exceed the permitted limits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The water supply should be permanent, without interruption and in sufficient quantity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Be free of pathogenic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microorganisms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7412" name="Picture 4" descr="Flag of Europ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132732" cy="755155"/>
          </a:xfrm>
          <a:prstGeom prst="rect">
            <a:avLst/>
          </a:prstGeom>
          <a:noFill/>
        </p:spPr>
      </p:pic>
      <p:pic>
        <p:nvPicPr>
          <p:cNvPr id="17414" name="Picture 6" descr="Flag of Europ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945" y="6093296"/>
            <a:ext cx="1147055" cy="76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p of Heraklion. Heraklio, Iraklion, Iraklio, Knossos, Festo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192688" cy="675969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5736" y="476672"/>
            <a:ext cx="4392488" cy="7060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i="1" dirty="0" smtClean="0">
                <a:latin typeface="Comic Sans MS" pitchFamily="66" charset="0"/>
              </a:rPr>
              <a:t>In </a:t>
            </a:r>
            <a:r>
              <a:rPr lang="en-US" i="1" dirty="0" err="1" smtClean="0">
                <a:latin typeface="Comic Sans MS" pitchFamily="66" charset="0"/>
              </a:rPr>
              <a:t>Heraklion</a:t>
            </a:r>
            <a:r>
              <a:rPr lang="en-US" i="1" dirty="0" smtClean="0">
                <a:latin typeface="Comic Sans MS" pitchFamily="66" charset="0"/>
              </a:rPr>
              <a:t>:</a:t>
            </a:r>
            <a:endParaRPr lang="el-GR" i="1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83568" y="3140968"/>
            <a:ext cx="8064896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000" dirty="0" smtClean="0">
                <a:latin typeface="Comic Sans MS" pitchFamily="66" charset="0"/>
              </a:rPr>
              <a:t>Within the city of </a:t>
            </a:r>
            <a:r>
              <a:rPr lang="en-US" sz="2000" dirty="0" err="1" smtClean="0">
                <a:latin typeface="Comic Sans MS" pitchFamily="66" charset="0"/>
              </a:rPr>
              <a:t>Heraklion</a:t>
            </a:r>
            <a:r>
              <a:rPr lang="en-US" sz="2000" dirty="0" smtClean="0">
                <a:latin typeface="Comic Sans MS" pitchFamily="66" charset="0"/>
              </a:rPr>
              <a:t>, especially in the center, people </a:t>
            </a:r>
            <a:r>
              <a:rPr lang="en-US" sz="2000" dirty="0" smtClean="0">
                <a:latin typeface="Comic Sans MS" pitchFamily="66" charset="0"/>
              </a:rPr>
              <a:t>don’t </a:t>
            </a:r>
            <a:r>
              <a:rPr lang="en-US" sz="2000" dirty="0" smtClean="0">
                <a:latin typeface="Comic Sans MS" pitchFamily="66" charset="0"/>
              </a:rPr>
              <a:t>drink the tap water because of its taste. In different parts of </a:t>
            </a:r>
            <a:r>
              <a:rPr lang="en-US" sz="2000" dirty="0" err="1" smtClean="0">
                <a:latin typeface="Comic Sans MS" pitchFamily="66" charset="0"/>
              </a:rPr>
              <a:t>Heraklion</a:t>
            </a:r>
            <a:r>
              <a:rPr lang="en-US" sz="2000" dirty="0" smtClean="0">
                <a:latin typeface="Comic Sans MS" pitchFamily="66" charset="0"/>
              </a:rPr>
              <a:t> territory though, tap water is drinkable.  </a:t>
            </a:r>
          </a:p>
          <a:p>
            <a:pPr algn="just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dirty="0" smtClean="0">
                <a:latin typeface="Comic Sans MS" pitchFamily="66" charset="0"/>
              </a:rPr>
              <a:t>Frequent analysis of the water that ends up to the houses are being held  and they all prove that the E.U standards are easily met.</a:t>
            </a:r>
          </a:p>
          <a:p>
            <a:pPr algn="just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US" sz="2000" dirty="0" smtClean="0">
                <a:latin typeface="Comic Sans MS" pitchFamily="66" charset="0"/>
              </a:rPr>
              <a:t>See the tables that </a:t>
            </a:r>
            <a:r>
              <a:rPr lang="en-US" sz="2000" dirty="0" smtClean="0">
                <a:latin typeface="Comic Sans MS" pitchFamily="66" charset="0"/>
              </a:rPr>
              <a:t>follow</a:t>
            </a:r>
            <a:r>
              <a:rPr lang="en-US" sz="2000" dirty="0" smtClean="0">
                <a:latin typeface="Comic Sans MS" pitchFamily="66" charset="0"/>
              </a:rPr>
              <a:t>: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1124744"/>
            <a:ext cx="8597739" cy="34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1412776"/>
            <a:ext cx="8637527" cy="37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96145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400" b="1" i="1" dirty="0" smtClean="0">
                <a:latin typeface="Comic Sans MS" pitchFamily="66" charset="0"/>
              </a:rPr>
              <a:t/>
            </a:r>
            <a:br>
              <a:rPr lang="el-GR" sz="2400" b="1" i="1" dirty="0" smtClean="0">
                <a:latin typeface="Comic Sans MS" pitchFamily="66" charset="0"/>
              </a:rPr>
            </a:br>
            <a:r>
              <a:rPr lang="el-GR" sz="2400" b="1" i="1" dirty="0" smtClean="0">
                <a:latin typeface="Comic Sans MS" pitchFamily="66" charset="0"/>
              </a:rPr>
              <a:t> </a:t>
            </a:r>
            <a:br>
              <a:rPr lang="el-GR" sz="2400" b="1" i="1" dirty="0" smtClean="0">
                <a:latin typeface="Comic Sans MS" pitchFamily="66" charset="0"/>
              </a:rPr>
            </a:br>
            <a:r>
              <a:rPr lang="en-US" sz="2400" b="1" i="1" dirty="0" smtClean="0">
                <a:latin typeface="Comic Sans MS" pitchFamily="66" charset="0"/>
              </a:rPr>
              <a:t/>
            </a:r>
            <a:br>
              <a:rPr lang="en-US" sz="2400" b="1" i="1" dirty="0" smtClean="0">
                <a:latin typeface="Comic Sans MS" pitchFamily="66" charset="0"/>
              </a:rPr>
            </a:br>
            <a:r>
              <a:rPr lang="en-US" sz="2400" b="1" i="1" dirty="0" smtClean="0">
                <a:latin typeface="Comic Sans MS" pitchFamily="66" charset="0"/>
              </a:rPr>
              <a:t>3. How is drinking water supplied to households in your region? Are there any differences between bigger towns, smaller villages, or isolated settlements?</a:t>
            </a:r>
            <a:br>
              <a:rPr lang="en-US" sz="2400" b="1" i="1" dirty="0" smtClean="0">
                <a:latin typeface="Comic Sans MS" pitchFamily="66" charset="0"/>
              </a:rPr>
            </a:br>
            <a:r>
              <a:rPr lang="en-US" sz="2400" b="1" i="1" dirty="0" smtClean="0">
                <a:latin typeface="Comic Sans MS" pitchFamily="66" charset="0"/>
              </a:rPr>
              <a:t> </a:t>
            </a:r>
            <a:r>
              <a:rPr lang="el-GR" sz="2400" b="1" i="1" dirty="0" smtClean="0">
                <a:latin typeface="Comic Sans MS" pitchFamily="66" charset="0"/>
              </a:rPr>
              <a:t/>
            </a:r>
            <a:br>
              <a:rPr lang="el-GR" sz="2400" b="1" i="1" dirty="0" smtClean="0">
                <a:latin typeface="Comic Sans MS" pitchFamily="66" charset="0"/>
              </a:rPr>
            </a:br>
            <a:r>
              <a:rPr lang="en-US" sz="2400" b="1" i="1" dirty="0" smtClean="0">
                <a:latin typeface="Comic Sans MS" pitchFamily="66" charset="0"/>
              </a:rPr>
              <a:t/>
            </a:r>
            <a:br>
              <a:rPr lang="en-US" sz="2400" b="1" i="1" dirty="0" smtClean="0">
                <a:latin typeface="Comic Sans MS" pitchFamily="66" charset="0"/>
              </a:rPr>
            </a:br>
            <a:endParaRPr lang="el-GR" sz="2400" b="1" i="1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11560" y="2276872"/>
            <a:ext cx="792088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city of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Heraklion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is being supplied with water through a net of pipelines that lead the underground water of natural springs and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noumerous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drillings around the city to the households.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underground water comes from the drain basin of the mountains located south and west of the city.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198" name="AutoShape 6" descr="ΔΕΥΑ 2007-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200" name="AutoShape 8" descr="ΔΕΥΑ 2007-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202" name="AutoShape 10" descr="ΔΕΥΑ 2007-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204" name="AutoShape 12" descr="ΔΕΥΑ 2007-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2871192" cy="25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AutoShape 15" descr="Ο «μαγεμένος» Νεραϊδόσπηλιος, με το θρύλο του λυράρη και της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6948264" y="4077072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Neraidospilios</a:t>
            </a:r>
            <a:r>
              <a:rPr lang="en-US" dirty="0" smtClean="0">
                <a:latin typeface="Comic Sans MS" pitchFamily="66" charset="0"/>
              </a:rPr>
              <a:t> (Cave of fairies): One of the Natural springs that water </a:t>
            </a:r>
            <a:r>
              <a:rPr lang="en-US" dirty="0" err="1" smtClean="0">
                <a:latin typeface="Comic Sans MS" pitchFamily="66" charset="0"/>
              </a:rPr>
              <a:t>Heraklion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8211" name="Picture 19" descr="φαραγγι Instagram posts (photos and videos) - Picuki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2143125" cy="2143125"/>
          </a:xfrm>
          <a:prstGeom prst="rect">
            <a:avLst/>
          </a:prstGeom>
          <a:noFill/>
        </p:spPr>
      </p:pic>
      <p:sp>
        <p:nvSpPr>
          <p:cNvPr id="18" name="17 - TextBox"/>
          <p:cNvSpPr txBox="1"/>
          <p:nvPr/>
        </p:nvSpPr>
        <p:spPr>
          <a:xfrm>
            <a:off x="3635896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Drilling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99592" y="908720"/>
            <a:ext cx="3600400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Also, 2000 m3/day are being supplied to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Malevizi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, a region of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Heraklion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, after it is being desalinated at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Almyros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Desalination Park. </a:t>
            </a:r>
            <a:endParaRPr lang="el-G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4" descr="DESALINATION UNIT 2.000 m³/d &amp; ALMYROS EDUCATIONAL DESALINATI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4485694" cy="2988594"/>
          </a:xfrm>
          <a:prstGeom prst="rect">
            <a:avLst/>
          </a:prstGeom>
          <a:noFill/>
        </p:spPr>
      </p:pic>
      <p:pic>
        <p:nvPicPr>
          <p:cNvPr id="6" name="Picture 2" descr="DESALINATION UNIT 2.000 m³/d &amp; ALMYROS EDUCATIONAL DESALINATIO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875449" cy="2582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868144" y="836712"/>
            <a:ext cx="2736304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Villages in the region of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Heraklion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are supplied as well with water through pipelines from nearby drillings. 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83568" y="4077072"/>
            <a:ext cx="792088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Some isolated settlements use the water from drilling or natural fountains. </a:t>
            </a:r>
            <a:endParaRPr lang="el-G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7650" name="Picture 2" descr="Tα μικρά «μυστικά» χωριά της Κρήτης που αξίζει να επισκεφθείτ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4762922" cy="2704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l-GR" sz="2400" b="1" i="1" dirty="0" smtClean="0">
                <a:latin typeface="Comic Sans MS" pitchFamily="66" charset="0"/>
              </a:rPr>
              <a:t/>
            </a:r>
            <a:br>
              <a:rPr lang="el-GR" sz="2400" b="1" i="1" dirty="0" smtClean="0">
                <a:latin typeface="Comic Sans MS" pitchFamily="66" charset="0"/>
              </a:rPr>
            </a:br>
            <a:r>
              <a:rPr lang="el-GR" sz="2400" b="1" i="1" dirty="0" smtClean="0">
                <a:latin typeface="Comic Sans MS" pitchFamily="66" charset="0"/>
              </a:rPr>
              <a:t> </a:t>
            </a:r>
            <a:br>
              <a:rPr lang="el-GR" sz="2400" b="1" i="1" dirty="0" smtClean="0">
                <a:latin typeface="Comic Sans MS" pitchFamily="66" charset="0"/>
              </a:rPr>
            </a:br>
            <a:r>
              <a:rPr lang="en-US" sz="2400" b="1" i="1" dirty="0" smtClean="0">
                <a:latin typeface="Comic Sans MS" pitchFamily="66" charset="0"/>
              </a:rPr>
              <a:t>4. How is water supplied to the industry? Do they receive a different type of water than house-holds?</a:t>
            </a:r>
            <a:br>
              <a:rPr lang="en-US" sz="2400" b="1" i="1" dirty="0" smtClean="0">
                <a:latin typeface="Comic Sans MS" pitchFamily="66" charset="0"/>
              </a:rPr>
            </a:br>
            <a:r>
              <a:rPr lang="en-US" sz="2400" b="1" i="1" dirty="0" smtClean="0">
                <a:latin typeface="Comic Sans MS" pitchFamily="66" charset="0"/>
              </a:rPr>
              <a:t> </a:t>
            </a:r>
            <a:br>
              <a:rPr lang="en-US" sz="2400" b="1" i="1" dirty="0" smtClean="0">
                <a:latin typeface="Comic Sans MS" pitchFamily="66" charset="0"/>
              </a:rPr>
            </a:br>
            <a:endParaRPr lang="el-GR" sz="2400" b="1" i="1" dirty="0"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971600" y="4941168"/>
            <a:ext cx="698477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water supplied to industries in our area is exactly the same water that reaches the households. </a:t>
            </a:r>
          </a:p>
          <a:p>
            <a:endParaRPr lang="el-GR" sz="2000" dirty="0">
              <a:latin typeface="Comic Sans MS" pitchFamily="66" charset="0"/>
            </a:endParaRPr>
          </a:p>
        </p:txBody>
      </p:sp>
      <p:pic>
        <p:nvPicPr>
          <p:cNvPr id="7170" name="Picture 2" descr="ΠΑΤΡΙΣ - ΑΡΧΕΙΟ ΗΛΕΚΤΡΟΝΙΚΗΣ ΕΚΔΟΣ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688632" cy="324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980</Words>
  <Application>Microsoft Office PowerPoint</Application>
  <PresentationFormat>Προβολή στην οθόνη (4:3)</PresentationFormat>
  <Paragraphs>78</Paragraphs>
  <Slides>17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 1. The characteristics of drinking water </vt:lpstr>
      <vt:lpstr>2. Standards of drinking water</vt:lpstr>
      <vt:lpstr>In Heraklion:</vt:lpstr>
      <vt:lpstr>Διαφάνεια 4</vt:lpstr>
      <vt:lpstr>Διαφάνεια 5</vt:lpstr>
      <vt:lpstr>    3. How is drinking water supplied to households in your region? Are there any differences between bigger towns, smaller villages, or isolated settlements?    </vt:lpstr>
      <vt:lpstr>Διαφάνεια 7</vt:lpstr>
      <vt:lpstr>Διαφάνεια 8</vt:lpstr>
      <vt:lpstr>   4. How is water supplied to the industry? Do they receive a different type of water than house-holds?   </vt:lpstr>
      <vt:lpstr>  5. How has the procurement of water in your region changed over time?  </vt:lpstr>
      <vt:lpstr>Διαφάνεια 11</vt:lpstr>
      <vt:lpstr>Διαφάνεια 12</vt:lpstr>
      <vt:lpstr>Διαφάνεια 13</vt:lpstr>
      <vt:lpstr>   6. What kinds of contamination do your regional water suppliers fear most? How is your drinking water protected against such contamination?   </vt:lpstr>
      <vt:lpstr>   7. How is waste water from households collected, cleaned and made available again?   </vt:lpstr>
      <vt:lpstr>   8. How is waste water from industrial complexes collected, cleaned and made available again?   </vt:lpstr>
      <vt:lpstr>   9. How has the treatment of waste water in your region changed over time?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georgia mandalou</dc:creator>
  <cp:lastModifiedBy>georgia mandalou</cp:lastModifiedBy>
  <cp:revision>117</cp:revision>
  <dcterms:created xsi:type="dcterms:W3CDTF">2020-04-30T15:48:03Z</dcterms:created>
  <dcterms:modified xsi:type="dcterms:W3CDTF">2020-05-20T12:23:21Z</dcterms:modified>
</cp:coreProperties>
</file>